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8" r:id="rId6"/>
    <p:sldId id="265" r:id="rId7"/>
    <p:sldId id="266" r:id="rId8"/>
    <p:sldId id="268" r:id="rId9"/>
    <p:sldId id="267" r:id="rId10"/>
    <p:sldId id="270" r:id="rId11"/>
    <p:sldId id="269" r:id="rId12"/>
    <p:sldId id="263" r:id="rId13"/>
    <p:sldId id="264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C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Stile chi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19" autoAdjust="0"/>
    <p:restoredTop sz="94660"/>
  </p:normalViewPr>
  <p:slideViewPr>
    <p:cSldViewPr snapToGrid="0">
      <p:cViewPr varScale="1">
        <p:scale>
          <a:sx n="67" d="100"/>
          <a:sy n="67" d="100"/>
        </p:scale>
        <p:origin x="57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27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212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223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486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755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092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62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392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38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16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830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12/12/2021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221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Immagine che contiene volante, oggetto da esterni, ingranaggio&#10;&#10;Descrizione generata automaticamente">
            <a:extLst>
              <a:ext uri="{FF2B5EF4-FFF2-40B4-BE49-F238E27FC236}">
                <a16:creationId xmlns:a16="http://schemas.microsoft.com/office/drawing/2014/main" id="{DBA5C15F-CDA8-4DC6-A26F-13825112BE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2FB2FF5-C2FA-4FCF-95AC-CBF89662DA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4023360" cy="2802219"/>
          </a:xfrm>
        </p:spPr>
        <p:txBody>
          <a:bodyPr anchor="b">
            <a:normAutofit/>
          </a:bodyPr>
          <a:lstStyle/>
          <a:p>
            <a:r>
              <a:rPr lang="it-IT" sz="4800" dirty="0">
                <a:solidFill>
                  <a:schemeClr val="bg1"/>
                </a:solidFill>
              </a:rPr>
              <a:t>Software engineering 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39D82CA-6171-44EC-9D7E-62EA8A374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3924581"/>
            <a:ext cx="7809372" cy="2906829"/>
          </a:xfrm>
        </p:spPr>
        <p:txBody>
          <a:bodyPr>
            <a:normAutofit fontScale="77500" lnSpcReduction="20000"/>
          </a:bodyPr>
          <a:lstStyle/>
          <a:p>
            <a:r>
              <a:rPr lang="it-IT" sz="4600" dirty="0">
                <a:solidFill>
                  <a:schemeClr val="bg1"/>
                </a:solidFill>
              </a:rPr>
              <a:t>Gruppo 8 – </a:t>
            </a:r>
            <a:r>
              <a:rPr lang="it-IT" sz="4600" dirty="0" err="1">
                <a:solidFill>
                  <a:schemeClr val="bg1"/>
                </a:solidFill>
              </a:rPr>
              <a:t>Complex</a:t>
            </a:r>
            <a:r>
              <a:rPr lang="it-IT" sz="4600" dirty="0">
                <a:solidFill>
                  <a:schemeClr val="bg1"/>
                </a:solidFill>
              </a:rPr>
              <a:t> </a:t>
            </a:r>
            <a:r>
              <a:rPr lang="it-IT" sz="4600" dirty="0" err="1">
                <a:solidFill>
                  <a:schemeClr val="bg1"/>
                </a:solidFill>
              </a:rPr>
              <a:t>Calculator</a:t>
            </a:r>
            <a:endParaRPr lang="it-IT" sz="4600" dirty="0">
              <a:solidFill>
                <a:schemeClr val="bg1"/>
              </a:solidFill>
            </a:endParaRP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b="1" dirty="0">
                <a:solidFill>
                  <a:schemeClr val="bg1"/>
                </a:solidFill>
              </a:rPr>
              <a:t>Alberto Provenza 0612704956</a:t>
            </a:r>
          </a:p>
          <a:p>
            <a:r>
              <a:rPr lang="it-IT" b="1" dirty="0">
                <a:solidFill>
                  <a:schemeClr val="bg1"/>
                </a:solidFill>
              </a:rPr>
              <a:t>Alessandro Rastelli 0622701791</a:t>
            </a:r>
          </a:p>
          <a:p>
            <a:r>
              <a:rPr lang="it-IT" b="1" dirty="0">
                <a:solidFill>
                  <a:schemeClr val="bg1"/>
                </a:solidFill>
              </a:rPr>
              <a:t>Eugenio Pezzulo 0622701843</a:t>
            </a:r>
          </a:p>
          <a:p>
            <a:r>
              <a:rPr lang="it-IT" b="1" dirty="0">
                <a:solidFill>
                  <a:schemeClr val="bg1"/>
                </a:solidFill>
              </a:rPr>
              <a:t>Paola Passaro 0622701599</a:t>
            </a:r>
          </a:p>
          <a:p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05FDDA13-00A5-4725-9223-073F5353AA64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17170" y="5331235"/>
            <a:ext cx="1340485" cy="1340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9345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14">
            <a:extLst>
              <a:ext uri="{FF2B5EF4-FFF2-40B4-BE49-F238E27FC236}">
                <a16:creationId xmlns:a16="http://schemas.microsoft.com/office/drawing/2014/main" id="{EE5ED8D6-1E97-4C04-8927-CB5FC2BD7403}"/>
              </a:ext>
            </a:extLst>
          </p:cNvPr>
          <p:cNvSpPr/>
          <p:nvPr/>
        </p:nvSpPr>
        <p:spPr>
          <a:xfrm>
            <a:off x="188206" y="238539"/>
            <a:ext cx="2674264" cy="79513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5F4D8E0-BA02-42C2-B695-AACD35CB9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06" y="0"/>
            <a:ext cx="10515600" cy="1325563"/>
          </a:xfrm>
        </p:spPr>
        <p:txBody>
          <a:bodyPr>
            <a:normAutofit/>
          </a:bodyPr>
          <a:lstStyle/>
          <a:p>
            <a:r>
              <a:rPr lang="it-IT" dirty="0" err="1"/>
              <a:t>retrospective</a:t>
            </a: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FCA46EE-BD82-47FB-9A7C-D1DB85D16D2F}"/>
              </a:ext>
            </a:extLst>
          </p:cNvPr>
          <p:cNvSpPr txBox="1"/>
          <p:nvPr/>
        </p:nvSpPr>
        <p:spPr>
          <a:xfrm>
            <a:off x="4732779" y="5050234"/>
            <a:ext cx="356349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Fare molte </a:t>
            </a:r>
            <a:r>
              <a:rPr lang="it-IT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push</a:t>
            </a:r>
            <a:endParaRPr lang="it-IT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Refactoring</a:t>
            </a:r>
            <a:endParaRPr lang="it-IT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Prestare attenzione nella review dei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Continuare le riunioni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Commentare codice</a:t>
            </a:r>
          </a:p>
        </p:txBody>
      </p:sp>
    </p:spTree>
    <p:extLst>
      <p:ext uri="{BB962C8B-B14F-4D97-AF65-F5344CB8AC3E}">
        <p14:creationId xmlns:p14="http://schemas.microsoft.com/office/powerpoint/2010/main" val="3979607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7013F7-6587-4F18-A498-CE89CD1E1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3rd Sprint Release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77D5551-4D80-4A0E-9992-9008A66D2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023" y="1882485"/>
            <a:ext cx="10506777" cy="2678887"/>
          </a:xfrm>
        </p:spPr>
        <p:txBody>
          <a:bodyPr>
            <a:normAutofit/>
          </a:bodyPr>
          <a:lstStyle/>
          <a:p>
            <a:r>
              <a:rPr lang="it-IT" sz="3200" b="1" dirty="0"/>
              <a:t>Il terzo sprint goal è stato soddisfatto</a:t>
            </a:r>
            <a:r>
              <a:rPr lang="it-IT" sz="3200" dirty="0"/>
              <a:t>: «Implementazione delle funzionalità di manipolazione dello stack, dell'utilizzo di variabili per lo storage temporaneo di risultati e l'inizio della predisposizione della calcolatrice ad accettare operazioni definite dall'utente»</a:t>
            </a:r>
          </a:p>
        </p:txBody>
      </p:sp>
    </p:spTree>
    <p:extLst>
      <p:ext uri="{BB962C8B-B14F-4D97-AF65-F5344CB8AC3E}">
        <p14:creationId xmlns:p14="http://schemas.microsoft.com/office/powerpoint/2010/main" val="1874937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93F41D-02AB-4863-A77F-8B9D3064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Completamento progetto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0C440B0-2DCD-4E4F-88A9-84072F949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5548"/>
            <a:ext cx="10515600" cy="2547495"/>
          </a:xfrm>
        </p:spPr>
        <p:txBody>
          <a:bodyPr>
            <a:normAutofit/>
          </a:bodyPr>
          <a:lstStyle/>
          <a:p>
            <a:r>
              <a:rPr lang="it-IT" sz="3200" b="1" dirty="0"/>
              <a:t>Gli obiettivi delle sprint sono stati rispettati, mantenendo una velocità compresa tra i 26 ed i 30 story points.</a:t>
            </a:r>
          </a:p>
          <a:p>
            <a:r>
              <a:rPr lang="it-IT" sz="3200" b="1" dirty="0"/>
              <a:t>Sono state implementate con successo e testate le </a:t>
            </a:r>
            <a:r>
              <a:rPr lang="it-IT" sz="3200" b="1" dirty="0" err="1"/>
              <a:t>epics</a:t>
            </a:r>
            <a:r>
              <a:rPr lang="it-IT" sz="3200" b="1" dirty="0"/>
              <a:t>: 1, 2, 3, 4, 5</a:t>
            </a:r>
          </a:p>
          <a:p>
            <a:endParaRPr lang="it-IT" sz="3200" b="1" dirty="0"/>
          </a:p>
        </p:txBody>
      </p:sp>
    </p:spTree>
    <p:extLst>
      <p:ext uri="{BB962C8B-B14F-4D97-AF65-F5344CB8AC3E}">
        <p14:creationId xmlns:p14="http://schemas.microsoft.com/office/powerpoint/2010/main" val="2155524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93F41D-02AB-4863-A77F-8B9D3064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Pattern utilizzati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0C440B0-2DCD-4E4F-88A9-84072F949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5548"/>
            <a:ext cx="10515600" cy="2547495"/>
          </a:xfrm>
        </p:spPr>
        <p:txBody>
          <a:bodyPr>
            <a:normAutofit/>
          </a:bodyPr>
          <a:lstStyle/>
          <a:p>
            <a:r>
              <a:rPr lang="it-IT" sz="3200" b="1" dirty="0"/>
              <a:t>I pattern utilizzati sono: Singleton e </a:t>
            </a:r>
            <a:r>
              <a:rPr lang="it-IT" sz="3200" b="1" dirty="0" err="1"/>
              <a:t>Command</a:t>
            </a:r>
            <a:r>
              <a:rPr lang="it-IT" sz="3200" b="1" dirty="0"/>
              <a:t> + </a:t>
            </a:r>
            <a:r>
              <a:rPr lang="it-IT" sz="3200" b="1" dirty="0" err="1"/>
              <a:t>Factory</a:t>
            </a:r>
            <a:endParaRPr lang="it-IT" sz="3200" b="1" dirty="0"/>
          </a:p>
          <a:p>
            <a:endParaRPr lang="it-IT" sz="3200" b="1" dirty="0"/>
          </a:p>
          <a:p>
            <a:endParaRPr lang="it-IT" sz="3200" b="1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22AC09A-AD9A-4F4C-BB35-439026F0CB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67" y="3041368"/>
            <a:ext cx="4232387" cy="206009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B08B796-67B8-474C-95C3-7CF8EFC0B5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952" y="1995548"/>
            <a:ext cx="4548531" cy="1785003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ACC4F416-C76A-41A7-9D93-056B1842F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9526" y="3969181"/>
            <a:ext cx="5664724" cy="223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02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93F41D-02AB-4863-A77F-8B9D30644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Pattern utilizzati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0C440B0-2DCD-4E4F-88A9-84072F949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5548"/>
            <a:ext cx="10515600" cy="2547495"/>
          </a:xfrm>
        </p:spPr>
        <p:txBody>
          <a:bodyPr>
            <a:normAutofit/>
          </a:bodyPr>
          <a:lstStyle/>
          <a:p>
            <a:r>
              <a:rPr lang="it-IT" sz="3200" b="1" dirty="0"/>
              <a:t>I pattern utilizzati sono: Singleton e </a:t>
            </a:r>
            <a:r>
              <a:rPr lang="it-IT" sz="3200" b="1" dirty="0" err="1"/>
              <a:t>Command</a:t>
            </a:r>
            <a:r>
              <a:rPr lang="it-IT" sz="3200" b="1" dirty="0"/>
              <a:t> + </a:t>
            </a:r>
            <a:r>
              <a:rPr lang="it-IT" sz="3200" b="1" dirty="0" err="1"/>
              <a:t>Factory</a:t>
            </a:r>
            <a:endParaRPr lang="it-IT" sz="3200" b="1" dirty="0"/>
          </a:p>
          <a:p>
            <a:endParaRPr lang="it-IT" sz="3200" b="1" dirty="0"/>
          </a:p>
        </p:txBody>
      </p:sp>
      <p:graphicFrame>
        <p:nvGraphicFramePr>
          <p:cNvPr id="6" name="Tabella 7">
            <a:extLst>
              <a:ext uri="{FF2B5EF4-FFF2-40B4-BE49-F238E27FC236}">
                <a16:creationId xmlns:a16="http://schemas.microsoft.com/office/drawing/2014/main" id="{C3AA19B2-5E4F-4F40-9020-75C50BFC68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175910"/>
              </p:ext>
            </p:extLst>
          </p:nvPr>
        </p:nvGraphicFramePr>
        <p:xfrm>
          <a:off x="1610831" y="4474845"/>
          <a:ext cx="1206500" cy="74168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206500">
                  <a:extLst>
                    <a:ext uri="{9D8B030D-6E8A-4147-A177-3AD203B41FA5}">
                      <a16:colId xmlns:a16="http://schemas.microsoft.com/office/drawing/2014/main" val="3957109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800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Operations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69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b="1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sum()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5990183"/>
                  </a:ext>
                </a:extLst>
              </a:tr>
            </a:tbl>
          </a:graphicData>
        </a:graphic>
      </p:graphicFrame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C8E005BD-3084-4983-A84C-72F7A83784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9623624"/>
              </p:ext>
            </p:extLst>
          </p:nvPr>
        </p:nvGraphicFramePr>
        <p:xfrm>
          <a:off x="838200" y="2741930"/>
          <a:ext cx="2286000" cy="3708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286000">
                  <a:extLst>
                    <a:ext uri="{9D8B030D-6E8A-4147-A177-3AD203B41FA5}">
                      <a16:colId xmlns:a16="http://schemas.microsoft.com/office/drawing/2014/main" val="3957109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800" kern="1200" dirty="0" err="1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FXMLDocumentController</a:t>
                      </a:r>
                      <a:endParaRPr lang="it-IT" sz="1800" kern="120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gency FB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69294"/>
                  </a:ext>
                </a:extLst>
              </a:tr>
            </a:tbl>
          </a:graphicData>
        </a:graphic>
      </p:graphicFrame>
      <p:graphicFrame>
        <p:nvGraphicFramePr>
          <p:cNvPr id="9" name="Tabella 7">
            <a:extLst>
              <a:ext uri="{FF2B5EF4-FFF2-40B4-BE49-F238E27FC236}">
                <a16:creationId xmlns:a16="http://schemas.microsoft.com/office/drawing/2014/main" id="{4F2ADE35-74D1-4737-9BC3-9A93B9DC13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376310"/>
              </p:ext>
            </p:extLst>
          </p:nvPr>
        </p:nvGraphicFramePr>
        <p:xfrm>
          <a:off x="3343275" y="4925696"/>
          <a:ext cx="1466850" cy="110109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466850">
                  <a:extLst>
                    <a:ext uri="{9D8B030D-6E8A-4147-A177-3AD203B41FA5}">
                      <a16:colId xmlns:a16="http://schemas.microsoft.com/office/drawing/2014/main" val="3957109525"/>
                    </a:ext>
                  </a:extLst>
                </a:gridCol>
              </a:tblGrid>
              <a:tr h="369570">
                <a:tc>
                  <a:txBody>
                    <a:bodyPr/>
                    <a:lstStyle/>
                    <a:p>
                      <a:r>
                        <a:rPr lang="it-IT" sz="1800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SumCommand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69294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r>
                        <a:rPr lang="it-IT" sz="1800" b="1" kern="1200" dirty="0" err="1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Execute</a:t>
                      </a:r>
                      <a:r>
                        <a:rPr lang="it-IT" sz="1800" b="1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5990183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r>
                        <a:rPr lang="it-IT" sz="1800" b="1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state</a:t>
                      </a:r>
                    </a:p>
                  </a:txBody>
                  <a:tcPr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412639"/>
                  </a:ext>
                </a:extLst>
              </a:tr>
            </a:tbl>
          </a:graphicData>
        </a:graphic>
      </p:graphicFrame>
      <p:graphicFrame>
        <p:nvGraphicFramePr>
          <p:cNvPr id="10" name="Tabella 7">
            <a:extLst>
              <a:ext uri="{FF2B5EF4-FFF2-40B4-BE49-F238E27FC236}">
                <a16:creationId xmlns:a16="http://schemas.microsoft.com/office/drawing/2014/main" id="{73708B5F-0403-4B20-93EB-79D06DB2E3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167262"/>
              </p:ext>
            </p:extLst>
          </p:nvPr>
        </p:nvGraphicFramePr>
        <p:xfrm>
          <a:off x="4023893" y="3392806"/>
          <a:ext cx="1046781" cy="73533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046781">
                  <a:extLst>
                    <a:ext uri="{9D8B030D-6E8A-4147-A177-3AD203B41FA5}">
                      <a16:colId xmlns:a16="http://schemas.microsoft.com/office/drawing/2014/main" val="3957109525"/>
                    </a:ext>
                  </a:extLst>
                </a:gridCol>
              </a:tblGrid>
              <a:tr h="369570">
                <a:tc>
                  <a:txBody>
                    <a:bodyPr/>
                    <a:lstStyle/>
                    <a:p>
                      <a:r>
                        <a:rPr lang="it-IT" sz="1800" kern="1200" dirty="0" err="1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Command</a:t>
                      </a:r>
                      <a:endParaRPr lang="it-IT" sz="1800" kern="120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gency FB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69294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r>
                        <a:rPr lang="it-IT" sz="1800" b="1" kern="1200" dirty="0" err="1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Execute</a:t>
                      </a:r>
                      <a:r>
                        <a:rPr lang="it-IT" sz="1800" b="1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5990183"/>
                  </a:ext>
                </a:extLst>
              </a:tr>
            </a:tbl>
          </a:graphicData>
        </a:graphic>
      </p:graphicFrame>
      <p:graphicFrame>
        <p:nvGraphicFramePr>
          <p:cNvPr id="11" name="Tabella 7">
            <a:extLst>
              <a:ext uri="{FF2B5EF4-FFF2-40B4-BE49-F238E27FC236}">
                <a16:creationId xmlns:a16="http://schemas.microsoft.com/office/drawing/2014/main" id="{7F5AC118-A6E5-4425-928F-203A7E63B7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4566416"/>
              </p:ext>
            </p:extLst>
          </p:nvPr>
        </p:nvGraphicFramePr>
        <p:xfrm>
          <a:off x="2534133" y="3392806"/>
          <a:ext cx="913436" cy="36957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913436">
                  <a:extLst>
                    <a:ext uri="{9D8B030D-6E8A-4147-A177-3AD203B41FA5}">
                      <a16:colId xmlns:a16="http://schemas.microsoft.com/office/drawing/2014/main" val="3957109525"/>
                    </a:ext>
                  </a:extLst>
                </a:gridCol>
              </a:tblGrid>
              <a:tr h="369570">
                <a:tc>
                  <a:txBody>
                    <a:bodyPr/>
                    <a:lstStyle/>
                    <a:p>
                      <a:r>
                        <a:rPr lang="it-IT" sz="1800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Operator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69294"/>
                  </a:ext>
                </a:extLst>
              </a:tr>
            </a:tbl>
          </a:graphicData>
        </a:graphic>
      </p:graphicFrame>
      <p:graphicFrame>
        <p:nvGraphicFramePr>
          <p:cNvPr id="12" name="Tabella 7">
            <a:extLst>
              <a:ext uri="{FF2B5EF4-FFF2-40B4-BE49-F238E27FC236}">
                <a16:creationId xmlns:a16="http://schemas.microsoft.com/office/drawing/2014/main" id="{84883CF9-B585-4F26-B6D2-B39CDFFE8F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208657"/>
              </p:ext>
            </p:extLst>
          </p:nvPr>
        </p:nvGraphicFramePr>
        <p:xfrm>
          <a:off x="5070674" y="5291456"/>
          <a:ext cx="1674472" cy="36957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74472">
                  <a:extLst>
                    <a:ext uri="{9D8B030D-6E8A-4147-A177-3AD203B41FA5}">
                      <a16:colId xmlns:a16="http://schemas.microsoft.com/office/drawing/2014/main" val="3957109525"/>
                    </a:ext>
                  </a:extLst>
                </a:gridCol>
              </a:tblGrid>
              <a:tr h="369570">
                <a:tc>
                  <a:txBody>
                    <a:bodyPr/>
                    <a:lstStyle/>
                    <a:p>
                      <a:r>
                        <a:rPr lang="it-IT" sz="1800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Operations-&gt;sum()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69294"/>
                  </a:ext>
                </a:extLst>
              </a:tr>
            </a:tbl>
          </a:graphicData>
        </a:graphic>
      </p:graphicFrame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B15E3FF4-8128-40D7-941B-84914080099A}"/>
              </a:ext>
            </a:extLst>
          </p:cNvPr>
          <p:cNvCxnSpPr>
            <a:cxnSpLocks/>
          </p:cNvCxnSpPr>
          <p:nvPr/>
        </p:nvCxnSpPr>
        <p:spPr>
          <a:xfrm>
            <a:off x="1343026" y="3120390"/>
            <a:ext cx="0" cy="14706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672732E0-516D-488B-A7B9-F824DB626C5D}"/>
              </a:ext>
            </a:extLst>
          </p:cNvPr>
          <p:cNvCxnSpPr/>
          <p:nvPr/>
        </p:nvCxnSpPr>
        <p:spPr>
          <a:xfrm>
            <a:off x="1354138" y="4591050"/>
            <a:ext cx="26987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07AD0787-FED3-4D3D-8C24-531E6F871F45}"/>
              </a:ext>
            </a:extLst>
          </p:cNvPr>
          <p:cNvCxnSpPr>
            <a:cxnSpLocks/>
          </p:cNvCxnSpPr>
          <p:nvPr/>
        </p:nvCxnSpPr>
        <p:spPr>
          <a:xfrm>
            <a:off x="1028700" y="3112770"/>
            <a:ext cx="0" cy="281178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95100E79-D76E-4517-B17A-EBFDF5E39948}"/>
              </a:ext>
            </a:extLst>
          </p:cNvPr>
          <p:cNvCxnSpPr/>
          <p:nvPr/>
        </p:nvCxnSpPr>
        <p:spPr>
          <a:xfrm>
            <a:off x="1047750" y="5924550"/>
            <a:ext cx="2295525" cy="0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BE0A704F-06AE-440D-A737-0179ECC0CACE}"/>
              </a:ext>
            </a:extLst>
          </p:cNvPr>
          <p:cNvCxnSpPr/>
          <p:nvPr/>
        </p:nvCxnSpPr>
        <p:spPr>
          <a:xfrm flipH="1">
            <a:off x="2817331" y="5106671"/>
            <a:ext cx="525944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diritto 38">
            <a:extLst>
              <a:ext uri="{FF2B5EF4-FFF2-40B4-BE49-F238E27FC236}">
                <a16:creationId xmlns:a16="http://schemas.microsoft.com/office/drawing/2014/main" id="{D430FEC1-1A7C-44FA-94CD-E0F0A18F39B2}"/>
              </a:ext>
            </a:extLst>
          </p:cNvPr>
          <p:cNvCxnSpPr/>
          <p:nvPr/>
        </p:nvCxnSpPr>
        <p:spPr>
          <a:xfrm flipH="1">
            <a:off x="4305300" y="5476241"/>
            <a:ext cx="76537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e 39">
            <a:extLst>
              <a:ext uri="{FF2B5EF4-FFF2-40B4-BE49-F238E27FC236}">
                <a16:creationId xmlns:a16="http://schemas.microsoft.com/office/drawing/2014/main" id="{C17DFA95-B8F6-4CFA-B6FA-31FD304A8872}"/>
              </a:ext>
            </a:extLst>
          </p:cNvPr>
          <p:cNvSpPr/>
          <p:nvPr/>
        </p:nvSpPr>
        <p:spPr>
          <a:xfrm>
            <a:off x="4305299" y="5410901"/>
            <a:ext cx="123825" cy="130679"/>
          </a:xfrm>
          <a:prstGeom prst="ellips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Rombo 40">
            <a:extLst>
              <a:ext uri="{FF2B5EF4-FFF2-40B4-BE49-F238E27FC236}">
                <a16:creationId xmlns:a16="http://schemas.microsoft.com/office/drawing/2014/main" id="{80295F64-0F39-4FEC-86D6-0AF6F2579DCD}"/>
              </a:ext>
            </a:extLst>
          </p:cNvPr>
          <p:cNvSpPr/>
          <p:nvPr/>
        </p:nvSpPr>
        <p:spPr>
          <a:xfrm>
            <a:off x="3445398" y="3518536"/>
            <a:ext cx="147217" cy="118109"/>
          </a:xfrm>
          <a:prstGeom prst="diamond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FDB3552D-07F1-4870-A4FF-8B500145E1D1}"/>
              </a:ext>
            </a:extLst>
          </p:cNvPr>
          <p:cNvCxnSpPr>
            <a:stCxn id="41" idx="3"/>
          </p:cNvCxnSpPr>
          <p:nvPr/>
        </p:nvCxnSpPr>
        <p:spPr>
          <a:xfrm flipV="1">
            <a:off x="3592615" y="3577590"/>
            <a:ext cx="431278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ttore diritto 45">
            <a:extLst>
              <a:ext uri="{FF2B5EF4-FFF2-40B4-BE49-F238E27FC236}">
                <a16:creationId xmlns:a16="http://schemas.microsoft.com/office/drawing/2014/main" id="{4DF0DCA8-F2E2-4610-9A8F-0D9BBAA6570E}"/>
              </a:ext>
            </a:extLst>
          </p:cNvPr>
          <p:cNvCxnSpPr/>
          <p:nvPr/>
        </p:nvCxnSpPr>
        <p:spPr>
          <a:xfrm flipV="1">
            <a:off x="4419598" y="4119880"/>
            <a:ext cx="0" cy="79756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riangolo isoscele 43">
            <a:extLst>
              <a:ext uri="{FF2B5EF4-FFF2-40B4-BE49-F238E27FC236}">
                <a16:creationId xmlns:a16="http://schemas.microsoft.com/office/drawing/2014/main" id="{FC4DAD16-8833-4631-AE7A-DB1BA69450A7}"/>
              </a:ext>
            </a:extLst>
          </p:cNvPr>
          <p:cNvSpPr/>
          <p:nvPr/>
        </p:nvSpPr>
        <p:spPr>
          <a:xfrm>
            <a:off x="4331283" y="4420680"/>
            <a:ext cx="195682" cy="252982"/>
          </a:xfrm>
          <a:prstGeom prst="triangl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aphicFrame>
        <p:nvGraphicFramePr>
          <p:cNvPr id="50" name="Tabella 7">
            <a:extLst>
              <a:ext uri="{FF2B5EF4-FFF2-40B4-BE49-F238E27FC236}">
                <a16:creationId xmlns:a16="http://schemas.microsoft.com/office/drawing/2014/main" id="{F90C8BA7-3AB7-407F-9793-ADF92A9999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7185660"/>
              </p:ext>
            </p:extLst>
          </p:nvPr>
        </p:nvGraphicFramePr>
        <p:xfrm>
          <a:off x="6591379" y="2878455"/>
          <a:ext cx="2476413" cy="110109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76413">
                  <a:extLst>
                    <a:ext uri="{9D8B030D-6E8A-4147-A177-3AD203B41FA5}">
                      <a16:colId xmlns:a16="http://schemas.microsoft.com/office/drawing/2014/main" val="3957109525"/>
                    </a:ext>
                  </a:extLst>
                </a:gridCol>
              </a:tblGrid>
              <a:tr h="369570">
                <a:tc>
                  <a:txBody>
                    <a:bodyPr/>
                    <a:lstStyle/>
                    <a:p>
                      <a:r>
                        <a:rPr lang="it-IT" sz="1800" kern="1200" dirty="0" err="1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StackCalc</a:t>
                      </a:r>
                      <a:endParaRPr lang="it-IT" sz="1800" kern="120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gency FB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69294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r>
                        <a:rPr lang="it-IT" sz="1800" b="1" kern="1200" dirty="0" err="1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static</a:t>
                      </a:r>
                      <a:r>
                        <a:rPr lang="it-IT" sz="1800" b="1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1" kern="1200" dirty="0" err="1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StackCalc</a:t>
                      </a:r>
                      <a:r>
                        <a:rPr lang="it-IT" sz="1800" b="1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1" kern="1200" dirty="0" err="1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getStack</a:t>
                      </a:r>
                      <a:r>
                        <a:rPr lang="it-IT" sz="1800" b="1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5990183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r>
                        <a:rPr lang="it-IT" sz="1800" b="1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state</a:t>
                      </a:r>
                    </a:p>
                  </a:txBody>
                  <a:tcPr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412639"/>
                  </a:ext>
                </a:extLst>
              </a:tr>
            </a:tbl>
          </a:graphicData>
        </a:graphic>
      </p:graphicFrame>
      <p:graphicFrame>
        <p:nvGraphicFramePr>
          <p:cNvPr id="51" name="Tabella 7">
            <a:extLst>
              <a:ext uri="{FF2B5EF4-FFF2-40B4-BE49-F238E27FC236}">
                <a16:creationId xmlns:a16="http://schemas.microsoft.com/office/drawing/2014/main" id="{AF309DE5-3318-4518-9FA6-EFD175EF85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5712568"/>
              </p:ext>
            </p:extLst>
          </p:nvPr>
        </p:nvGraphicFramePr>
        <p:xfrm>
          <a:off x="9620180" y="3267075"/>
          <a:ext cx="2457587" cy="36957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57587">
                  <a:extLst>
                    <a:ext uri="{9D8B030D-6E8A-4147-A177-3AD203B41FA5}">
                      <a16:colId xmlns:a16="http://schemas.microsoft.com/office/drawing/2014/main" val="3957109525"/>
                    </a:ext>
                  </a:extLst>
                </a:gridCol>
              </a:tblGrid>
              <a:tr h="369570">
                <a:tc>
                  <a:txBody>
                    <a:bodyPr/>
                    <a:lstStyle/>
                    <a:p>
                      <a:r>
                        <a:rPr lang="it-IT" sz="1800" kern="12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Return </a:t>
                      </a:r>
                      <a:r>
                        <a:rPr lang="it-IT" sz="1800" kern="1200" dirty="0" err="1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Agency FB" panose="020B0503020202020204" pitchFamily="34" charset="0"/>
                          <a:ea typeface="+mn-ea"/>
                          <a:cs typeface="+mn-cs"/>
                        </a:rPr>
                        <a:t>uniqueInstance</a:t>
                      </a:r>
                      <a:endParaRPr lang="it-IT" sz="1800" kern="120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Agency FB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569294"/>
                  </a:ext>
                </a:extLst>
              </a:tr>
            </a:tbl>
          </a:graphicData>
        </a:graphic>
      </p:graphicFrame>
      <p:cxnSp>
        <p:nvCxnSpPr>
          <p:cNvPr id="53" name="Connettore diritto 52">
            <a:extLst>
              <a:ext uri="{FF2B5EF4-FFF2-40B4-BE49-F238E27FC236}">
                <a16:creationId xmlns:a16="http://schemas.microsoft.com/office/drawing/2014/main" id="{AF810CF9-3B06-4D17-AD01-4AC0F17E441E}"/>
              </a:ext>
            </a:extLst>
          </p:cNvPr>
          <p:cNvCxnSpPr/>
          <p:nvPr/>
        </p:nvCxnSpPr>
        <p:spPr>
          <a:xfrm flipH="1">
            <a:off x="8854806" y="3445511"/>
            <a:ext cx="76537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e 51">
            <a:extLst>
              <a:ext uri="{FF2B5EF4-FFF2-40B4-BE49-F238E27FC236}">
                <a16:creationId xmlns:a16="http://schemas.microsoft.com/office/drawing/2014/main" id="{DED86B54-28E4-4F73-AA91-48B4B04A2ADF}"/>
              </a:ext>
            </a:extLst>
          </p:cNvPr>
          <p:cNvSpPr/>
          <p:nvPr/>
        </p:nvSpPr>
        <p:spPr>
          <a:xfrm>
            <a:off x="8886422" y="3380171"/>
            <a:ext cx="123825" cy="130679"/>
          </a:xfrm>
          <a:prstGeom prst="ellips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7075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1B3435-6298-4C13-A58E-B2067E894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Descrizione di utilizzo pattern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3B4287-8485-4E86-BBDE-EBF258861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Il pattern </a:t>
            </a:r>
            <a:r>
              <a:rPr lang="it-IT" dirty="0" err="1"/>
              <a:t>Command+Factory</a:t>
            </a:r>
            <a:r>
              <a:rPr lang="it-IT" dirty="0"/>
              <a:t> è stato utilizzato per ridurre la complessità della gestione dell'esecuzione delle operazioni, evitando un utilizzo eccessivo dei case </a:t>
            </a:r>
            <a:r>
              <a:rPr lang="it-IT" dirty="0" err="1"/>
              <a:t>statements</a:t>
            </a:r>
            <a:r>
              <a:rPr lang="it-IT" dirty="0"/>
              <a:t>; è stato anche utilizzato per la realizzazione della possibilità di fare </a:t>
            </a:r>
            <a:r>
              <a:rPr lang="it-IT" dirty="0" err="1"/>
              <a:t>undo</a:t>
            </a:r>
            <a:r>
              <a:rPr lang="it-IT" dirty="0"/>
              <a:t> delle operazioni</a:t>
            </a:r>
          </a:p>
          <a:p>
            <a:r>
              <a:rPr lang="it-IT" dirty="0"/>
              <a:t>Il pattern Singleton perché è necessario avere un’unica </a:t>
            </a:r>
            <a:r>
              <a:rPr lang="it-IT" dirty="0" err="1"/>
              <a:t>collection</a:t>
            </a:r>
            <a:r>
              <a:rPr lang="it-IT" dirty="0"/>
              <a:t> per la conservazione dei valori</a:t>
            </a:r>
          </a:p>
        </p:txBody>
      </p:sp>
    </p:spTree>
    <p:extLst>
      <p:ext uri="{BB962C8B-B14F-4D97-AF65-F5344CB8AC3E}">
        <p14:creationId xmlns:p14="http://schemas.microsoft.com/office/powerpoint/2010/main" val="2231195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FE2381-2EA1-42F4-834D-225E04ED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Sprint backlog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6C1C71C-A708-4CB0-8A4E-ABF31BF7E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3691" y="2006895"/>
            <a:ext cx="2460109" cy="1936456"/>
          </a:xfrm>
        </p:spPr>
        <p:txBody>
          <a:bodyPr>
            <a:normAutofit lnSpcReduction="10000"/>
          </a:bodyPr>
          <a:lstStyle/>
          <a:p>
            <a:r>
              <a:rPr lang="it-IT" dirty="0"/>
              <a:t>Gli story points rimasti possono essere realizzati in un’eventuale prossima sprint</a:t>
            </a:r>
          </a:p>
        </p:txBody>
      </p:sp>
      <p:pic>
        <p:nvPicPr>
          <p:cNvPr id="5" name="Immagine 4" descr="Immagine che contiene testo, elettronico, screenshot, schermo&#10;&#10;Descrizione generata automaticamente">
            <a:extLst>
              <a:ext uri="{FF2B5EF4-FFF2-40B4-BE49-F238E27FC236}">
                <a16:creationId xmlns:a16="http://schemas.microsoft.com/office/drawing/2014/main" id="{5CEC2977-EB38-42AA-B78F-7738A4EB25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41647"/>
            <a:ext cx="7877175" cy="482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275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E6B486-C26F-4FB3-BA6A-1CF3AEC12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Project </a:t>
            </a:r>
            <a:r>
              <a:rPr lang="it-IT" dirty="0" err="1"/>
              <a:t>Burndown</a:t>
            </a:r>
            <a:r>
              <a:rPr lang="it-IT" dirty="0"/>
              <a:t> chart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2C59EDE-D834-4631-B5EA-AC18129E0126}"/>
              </a:ext>
            </a:extLst>
          </p:cNvPr>
          <p:cNvSpPr txBox="1"/>
          <p:nvPr/>
        </p:nvSpPr>
        <p:spPr>
          <a:xfrm>
            <a:off x="8408763" y="2452798"/>
            <a:ext cx="32593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Totale story points: 83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Story points portati a compimento: 83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Story points rimasti: 0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A67DE8F-027C-4119-89C4-2620E64CA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2201"/>
            <a:ext cx="7377945" cy="4318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551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F4D8E0-BA02-42C2-B695-AACD35CB9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review</a:t>
            </a:r>
          </a:p>
        </p:txBody>
      </p:sp>
      <p:graphicFrame>
        <p:nvGraphicFramePr>
          <p:cNvPr id="4" name="Tabella 4">
            <a:extLst>
              <a:ext uri="{FF2B5EF4-FFF2-40B4-BE49-F238E27FC236}">
                <a16:creationId xmlns:a16="http://schemas.microsoft.com/office/drawing/2014/main" id="{1BC05A62-5DFC-4F70-B54A-19C56AF523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8172001"/>
              </p:ext>
            </p:extLst>
          </p:nvPr>
        </p:nvGraphicFramePr>
        <p:xfrm>
          <a:off x="838200" y="1690688"/>
          <a:ext cx="4733924" cy="495223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21469">
                  <a:extLst>
                    <a:ext uri="{9D8B030D-6E8A-4147-A177-3AD203B41FA5}">
                      <a16:colId xmlns:a16="http://schemas.microsoft.com/office/drawing/2014/main" val="3130720877"/>
                    </a:ext>
                  </a:extLst>
                </a:gridCol>
                <a:gridCol w="1812231">
                  <a:extLst>
                    <a:ext uri="{9D8B030D-6E8A-4147-A177-3AD203B41FA5}">
                      <a16:colId xmlns:a16="http://schemas.microsoft.com/office/drawing/2014/main" val="53617724"/>
                    </a:ext>
                  </a:extLst>
                </a:gridCol>
                <a:gridCol w="1300224">
                  <a:extLst>
                    <a:ext uri="{9D8B030D-6E8A-4147-A177-3AD203B41FA5}">
                      <a16:colId xmlns:a16="http://schemas.microsoft.com/office/drawing/2014/main" val="4004687875"/>
                    </a:ext>
                  </a:extLst>
                </a:gridCol>
              </a:tblGrid>
              <a:tr h="643889">
                <a:tc>
                  <a:txBody>
                    <a:bodyPr/>
                    <a:lstStyle/>
                    <a:p>
                      <a:r>
                        <a:rPr lang="it-IT" sz="2400" dirty="0"/>
                        <a:t>Story Points </a:t>
                      </a:r>
                      <a:r>
                        <a:rPr lang="it-IT" sz="2400" dirty="0" err="1"/>
                        <a:t>planned</a:t>
                      </a:r>
                      <a:endParaRPr lang="it-IT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2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Story Points </a:t>
                      </a:r>
                      <a:r>
                        <a:rPr lang="it-IT" sz="24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completed</a:t>
                      </a:r>
                      <a:endParaRPr lang="it-IT" sz="2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24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Project </a:t>
                      </a:r>
                      <a:r>
                        <a:rPr lang="it-IT" sz="24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Velocity</a:t>
                      </a:r>
                      <a:endParaRPr lang="it-IT" sz="24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613609"/>
                  </a:ext>
                </a:extLst>
              </a:tr>
              <a:tr h="4129279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it-IT" sz="20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User Story 4-0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4-1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4-2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4-3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4-5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4-7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4-8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5-0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5-1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5-2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Wingdings" panose="05000000000000000000" pitchFamily="2" charset="2"/>
                        <a:buChar char="ü"/>
                      </a:pPr>
                      <a:r>
                        <a:rPr lang="it-IT" sz="20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User Story 4-0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4-1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4-2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4-3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4-5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4-7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4-8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5-0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5-1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ü"/>
                        <a:tabLst/>
                        <a:defRPr/>
                      </a:pPr>
                      <a:r>
                        <a:rPr lang="it-IT" sz="20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User Story 5-2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2400" b="1" kern="1200" dirty="0">
                          <a:solidFill>
                            <a:schemeClr val="dk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+mn-ea"/>
                          <a:cs typeface="+mn-cs"/>
                        </a:rPr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709655"/>
                  </a:ext>
                </a:extLst>
              </a:tr>
            </a:tbl>
          </a:graphicData>
        </a:graphic>
      </p:graphicFrame>
      <p:sp>
        <p:nvSpPr>
          <p:cNvPr id="3" name="CasellaDiTesto 2">
            <a:extLst>
              <a:ext uri="{FF2B5EF4-FFF2-40B4-BE49-F238E27FC236}">
                <a16:creationId xmlns:a16="http://schemas.microsoft.com/office/drawing/2014/main" id="{FA7E1C5C-E1FC-4001-9833-91F6B66E34E1}"/>
              </a:ext>
            </a:extLst>
          </p:cNvPr>
          <p:cNvSpPr txBox="1"/>
          <p:nvPr/>
        </p:nvSpPr>
        <p:spPr>
          <a:xfrm>
            <a:off x="6181726" y="2045620"/>
            <a:ext cx="53076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b="1" dirty="0"/>
              <a:t>Problemi rilevati durante l'implementazione/esame del rilascio</a:t>
            </a:r>
            <a:r>
              <a:rPr lang="en-US" sz="2800" b="1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Singleton pattern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Command + Factory pattern</a:t>
            </a:r>
          </a:p>
        </p:txBody>
      </p:sp>
    </p:spTree>
    <p:extLst>
      <p:ext uri="{BB962C8B-B14F-4D97-AF65-F5344CB8AC3E}">
        <p14:creationId xmlns:p14="http://schemas.microsoft.com/office/powerpoint/2010/main" val="3458849388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LeftStep">
      <a:dk1>
        <a:srgbClr val="000000"/>
      </a:dk1>
      <a:lt1>
        <a:srgbClr val="FFFFFF"/>
      </a:lt1>
      <a:dk2>
        <a:srgbClr val="292441"/>
      </a:dk2>
      <a:lt2>
        <a:srgbClr val="E2E8E5"/>
      </a:lt2>
      <a:accent1>
        <a:srgbClr val="EE6EB8"/>
      </a:accent1>
      <a:accent2>
        <a:srgbClr val="EB4EEA"/>
      </a:accent2>
      <a:accent3>
        <a:srgbClr val="B96EEE"/>
      </a:accent3>
      <a:accent4>
        <a:srgbClr val="694EEB"/>
      </a:accent4>
      <a:accent5>
        <a:srgbClr val="6E8EEE"/>
      </a:accent5>
      <a:accent6>
        <a:srgbClr val="38ADE8"/>
      </a:accent6>
      <a:hlink>
        <a:srgbClr val="558D6D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801EC2DBAD61E499DC6639A15CA2857" ma:contentTypeVersion="9" ma:contentTypeDescription="Creare un nuovo documento." ma:contentTypeScope="" ma:versionID="1cab74b93c056de11cb888023d26417a">
  <xsd:schema xmlns:xsd="http://www.w3.org/2001/XMLSchema" xmlns:xs="http://www.w3.org/2001/XMLSchema" xmlns:p="http://schemas.microsoft.com/office/2006/metadata/properties" xmlns:ns2="39c9f82a-f897-480e-8ad9-3de59ca2f162" xmlns:ns3="29227b28-5473-4434-901b-56ed82baee3b" targetNamespace="http://schemas.microsoft.com/office/2006/metadata/properties" ma:root="true" ma:fieldsID="3fcf0178a034c47ec126a332d38a99f2" ns2:_="" ns3:_="">
    <xsd:import namespace="39c9f82a-f897-480e-8ad9-3de59ca2f162"/>
    <xsd:import namespace="29227b28-5473-4434-901b-56ed82baee3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c9f82a-f897-480e-8ad9-3de59ca2f16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227b28-5473-4434-901b-56ed82baee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A288AA1-C4F2-43EA-9993-6733F3BD58BF}">
  <ds:schemaRefs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elements/1.1/"/>
    <ds:schemaRef ds:uri="c1651439-6e46-4f78-9acb-4a905f92618b"/>
    <ds:schemaRef ds:uri="25379ffa-1be3-456e-9b5c-56d073d73bb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C6F3B5D-C269-4066-A39B-9C9963EB4F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8BE7E6-27C8-44D0-B5D7-7590A39D83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c9f82a-f897-480e-8ad9-3de59ca2f162"/>
    <ds:schemaRef ds:uri="29227b28-5473-4434-901b-56ed82baee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1104</TotalTime>
  <Words>342</Words>
  <Application>Microsoft Office PowerPoint</Application>
  <PresentationFormat>Widescreen</PresentationFormat>
  <Paragraphs>73</Paragraphs>
  <Slides>10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6" baseType="lpstr">
      <vt:lpstr>Agency FB</vt:lpstr>
      <vt:lpstr>Arial</vt:lpstr>
      <vt:lpstr>The Hand Bold</vt:lpstr>
      <vt:lpstr>The Serif Hand Black</vt:lpstr>
      <vt:lpstr>Wingdings</vt:lpstr>
      <vt:lpstr>SketchyVTI</vt:lpstr>
      <vt:lpstr>Software engineering </vt:lpstr>
      <vt:lpstr>3rd Sprint Release</vt:lpstr>
      <vt:lpstr>Completamento progetto</vt:lpstr>
      <vt:lpstr>Pattern utilizzati</vt:lpstr>
      <vt:lpstr>Pattern utilizzati</vt:lpstr>
      <vt:lpstr>Descrizione di utilizzo pattern</vt:lpstr>
      <vt:lpstr>Sprint backlog</vt:lpstr>
      <vt:lpstr>Project Burndown chart</vt:lpstr>
      <vt:lpstr>review</vt:lpstr>
      <vt:lpstr>retrospective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 </dc:title>
  <dc:creator>ALBERTO PROVENZA</dc:creator>
  <cp:lastModifiedBy>Paola Passaro</cp:lastModifiedBy>
  <cp:revision>89</cp:revision>
  <dcterms:created xsi:type="dcterms:W3CDTF">2021-11-20T11:23:44Z</dcterms:created>
  <dcterms:modified xsi:type="dcterms:W3CDTF">2021-12-12T20:37:50Z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0x0101007801EC2DBAD61E499DC6639A15CA2857</vt:lpwstr>
  </property>
</Properties>
</file>

<file path=docProps/thumbnail.jpeg>
</file>